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1"/>
  </p:notesMasterIdLst>
  <p:sldIdLst>
    <p:sldId id="256" r:id="rId2"/>
    <p:sldId id="257" r:id="rId3"/>
    <p:sldId id="258" r:id="rId4"/>
    <p:sldId id="259" r:id="rId5"/>
    <p:sldId id="260" r:id="rId6"/>
    <p:sldId id="261" r:id="rId7"/>
    <p:sldId id="262" r:id="rId8"/>
    <p:sldId id="264" r:id="rId9"/>
    <p:sldId id="265" r:id="rId10"/>
  </p:sldIdLst>
  <p:sldSz cx="9144000" cy="5143500" type="screen16x9"/>
  <p:notesSz cx="6858000" cy="9144000"/>
  <p:embeddedFontLst>
    <p:embeddedFont>
      <p:font typeface="Open Sans" panose="020B0606030504020204" pitchFamily="34" charset="0"/>
      <p:regular r:id="rId12"/>
      <p:bold r:id="rId13"/>
      <p:italic r:id="rId14"/>
      <p:boldItalic r:id="rId15"/>
    </p:embeddedFont>
    <p:embeddedFont>
      <p:font typeface="PT Serif" panose="020A0603040505020204" pitchFamily="18"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520"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174d8e52e7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174d8e52e7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1a6956c9a0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1a6956c9a0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1a5822a06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1a5822a06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20d87b9e5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20d87b9e5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0d87b9e50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0d87b9e50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20d87b9e50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20d87b9e50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174d8e52e7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174d8e52e7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1a6956c9a0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1a6956c9a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raining"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lvl1pPr lvl="0" algn="ctr">
              <a:spcBef>
                <a:spcPts val="0"/>
              </a:spcBef>
              <a:spcAft>
                <a:spcPts val="0"/>
              </a:spcAft>
              <a:buClr>
                <a:srgbClr val="FFFFFF"/>
              </a:buClr>
              <a:buSzPts val="5000"/>
              <a:buFont typeface="Open Sans"/>
              <a:buNone/>
              <a:defRPr sz="5000" b="1">
                <a:solidFill>
                  <a:srgbClr val="FFFFFF"/>
                </a:solidFill>
                <a:latin typeface="Open Sans"/>
                <a:ea typeface="Open Sans"/>
                <a:cs typeface="Open Sans"/>
                <a:sym typeface="Open Sa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Afbeelding met bijschrift">
  <p:cSld name="CAPTION_ONLY">
    <p:bg>
      <p:bgPr>
        <a:solidFill>
          <a:srgbClr val="86B6C1"/>
        </a:solidFill>
        <a:effectLst/>
      </p:bgPr>
    </p:bg>
    <p:spTree>
      <p:nvGrpSpPr>
        <p:cNvPr id="1" name="Shape 42"/>
        <p:cNvGrpSpPr/>
        <p:nvPr/>
      </p:nvGrpSpPr>
      <p:grpSpPr>
        <a:xfrm>
          <a:off x="0" y="0"/>
          <a:ext cx="0" cy="0"/>
          <a:chOff x="0" y="0"/>
          <a:chExt cx="0" cy="0"/>
        </a:xfrm>
      </p:grpSpPr>
      <p:sp>
        <p:nvSpPr>
          <p:cNvPr id="43" name="Google Shape;43;p12"/>
          <p:cNvSpPr>
            <a:spLocks noGrp="1"/>
          </p:cNvSpPr>
          <p:nvPr>
            <p:ph type="pic" idx="2"/>
          </p:nvPr>
        </p:nvSpPr>
        <p:spPr>
          <a:xfrm>
            <a:off x="10050" y="-10050"/>
            <a:ext cx="9144000" cy="5143500"/>
          </a:xfrm>
          <a:prstGeom prst="rect">
            <a:avLst/>
          </a:prstGeom>
          <a:noFill/>
          <a:ln>
            <a:noFill/>
          </a:ln>
        </p:spPr>
      </p:sp>
      <p:sp>
        <p:nvSpPr>
          <p:cNvPr id="44" name="Google Shape;44;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5" name="Google Shape;4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Afbeelding verticaal met bijschrift">
  <p:cSld name="CAPTION_ONLY_1">
    <p:bg>
      <p:bgPr>
        <a:solidFill>
          <a:srgbClr val="86B6C1"/>
        </a:solidFill>
        <a:effectLst/>
      </p:bgPr>
    </p:bg>
    <p:spTree>
      <p:nvGrpSpPr>
        <p:cNvPr id="1" name="Shape 46"/>
        <p:cNvGrpSpPr/>
        <p:nvPr/>
      </p:nvGrpSpPr>
      <p:grpSpPr>
        <a:xfrm>
          <a:off x="0" y="0"/>
          <a:ext cx="0" cy="0"/>
          <a:chOff x="0" y="0"/>
          <a:chExt cx="0" cy="0"/>
        </a:xfrm>
      </p:grpSpPr>
      <p:sp>
        <p:nvSpPr>
          <p:cNvPr id="47" name="Google Shape;47;p13"/>
          <p:cNvSpPr>
            <a:spLocks noGrp="1"/>
          </p:cNvSpPr>
          <p:nvPr>
            <p:ph type="pic" idx="2"/>
          </p:nvPr>
        </p:nvSpPr>
        <p:spPr>
          <a:xfrm>
            <a:off x="4587125" y="-10050"/>
            <a:ext cx="4566900" cy="5143500"/>
          </a:xfrm>
          <a:prstGeom prst="rect">
            <a:avLst/>
          </a:prstGeom>
          <a:noFill/>
          <a:ln>
            <a:noFill/>
          </a:ln>
        </p:spPr>
      </p:sp>
      <p:sp>
        <p:nvSpPr>
          <p:cNvPr id="48" name="Google Shape;48;p1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9" name="Google Shape;49;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ijfer">
  <p:cSld name="BIG_NUMBER">
    <p:bg>
      <p:bgPr>
        <a:solidFill>
          <a:srgbClr val="86B6C1"/>
        </a:solidFill>
        <a:effectLst/>
      </p:bgPr>
    </p:bg>
    <p:spTree>
      <p:nvGrpSpPr>
        <p:cNvPr id="1" name="Shape 50"/>
        <p:cNvGrpSpPr/>
        <p:nvPr/>
      </p:nvGrpSpPr>
      <p:grpSpPr>
        <a:xfrm>
          <a:off x="0" y="0"/>
          <a:ext cx="0" cy="0"/>
          <a:chOff x="0" y="0"/>
          <a:chExt cx="0" cy="0"/>
        </a:xfrm>
      </p:grpSpPr>
      <p:sp>
        <p:nvSpPr>
          <p:cNvPr id="51" name="Google Shape;51;p14"/>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Font typeface="Open Sans"/>
              <a:buNone/>
              <a:defRPr sz="12000" b="1">
                <a:solidFill>
                  <a:schemeClr val="lt1"/>
                </a:solidFill>
                <a:latin typeface="Open Sans"/>
                <a:ea typeface="Open Sans"/>
                <a:cs typeface="Open Sans"/>
                <a:sym typeface="Open Sans"/>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2" name="Google Shape;52;p14"/>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53" name="Google Shape;53;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Afbeelding" type="blank">
  <p:cSld name="BLANK">
    <p:bg>
      <p:bgPr>
        <a:solidFill>
          <a:srgbClr val="86B6C1"/>
        </a:solidFill>
        <a:effectLst/>
      </p:bgPr>
    </p:bg>
    <p:spTree>
      <p:nvGrpSpPr>
        <p:cNvPr id="1" name="Shape 54"/>
        <p:cNvGrpSpPr/>
        <p:nvPr/>
      </p:nvGrpSpPr>
      <p:grpSpPr>
        <a:xfrm>
          <a:off x="0" y="0"/>
          <a:ext cx="0" cy="0"/>
          <a:chOff x="0" y="0"/>
          <a:chExt cx="0" cy="0"/>
        </a:xfrm>
      </p:grpSpPr>
      <p:sp>
        <p:nvSpPr>
          <p:cNvPr id="55" name="Google Shape;55;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
        <p:nvSpPr>
          <p:cNvPr id="56" name="Google Shape;56;p15"/>
          <p:cNvSpPr>
            <a:spLocks noGrp="1"/>
          </p:cNvSpPr>
          <p:nvPr>
            <p:ph type="pic" idx="2"/>
          </p:nvPr>
        </p:nvSpPr>
        <p:spPr>
          <a:xfrm>
            <a:off x="0" y="0"/>
            <a:ext cx="9144000" cy="5143500"/>
          </a:xfrm>
          <a:prstGeom prst="rect">
            <a:avLst/>
          </a:prstGeom>
          <a:noFill/>
          <a:ln>
            <a:noFill/>
          </a:ln>
        </p:spPr>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Afbeelding verticaal">
  <p:cSld name="BLANK_2">
    <p:bg>
      <p:bgPr>
        <a:solidFill>
          <a:srgbClr val="86B6C1"/>
        </a:solidFill>
        <a:effectLst/>
      </p:bgPr>
    </p:bg>
    <p:spTree>
      <p:nvGrpSpPr>
        <p:cNvPr id="1" name="Shape 57"/>
        <p:cNvGrpSpPr/>
        <p:nvPr/>
      </p:nvGrpSpPr>
      <p:grpSpPr>
        <a:xfrm>
          <a:off x="0" y="0"/>
          <a:ext cx="0" cy="0"/>
          <a:chOff x="0" y="0"/>
          <a:chExt cx="0" cy="0"/>
        </a:xfrm>
      </p:grpSpPr>
      <p:sp>
        <p:nvSpPr>
          <p:cNvPr id="58" name="Google Shape;58;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
        <p:nvSpPr>
          <p:cNvPr id="59" name="Google Shape;59;p16"/>
          <p:cNvSpPr>
            <a:spLocks noGrp="1"/>
          </p:cNvSpPr>
          <p:nvPr>
            <p:ph type="pic" idx="2"/>
          </p:nvPr>
        </p:nvSpPr>
        <p:spPr>
          <a:xfrm>
            <a:off x="4572000" y="0"/>
            <a:ext cx="4572000" cy="51435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Leeg">
  <p:cSld name="BLANK_1">
    <p:bg>
      <p:bgPr>
        <a:blipFill>
          <a:blip r:embed="rId2">
            <a:alphaModFix/>
          </a:blip>
          <a:stretch>
            <a:fillRect/>
          </a:stretch>
        </a:blipFill>
        <a:effectLst/>
      </p:bgPr>
    </p:bg>
    <p:spTree>
      <p:nvGrpSpPr>
        <p:cNvPr id="1" name="Shape 60"/>
        <p:cNvGrpSpPr/>
        <p:nvPr/>
      </p:nvGrpSpPr>
      <p:grpSpPr>
        <a:xfrm>
          <a:off x="0" y="0"/>
          <a:ext cx="0" cy="0"/>
          <a:chOff x="0" y="0"/>
          <a:chExt cx="0" cy="0"/>
        </a:xfrm>
      </p:grpSpPr>
      <p:sp>
        <p:nvSpPr>
          <p:cNvPr id="61" name="Google Shape;61;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oofdstuk" type="secHead">
  <p:cSld name="SECTION_HEADER">
    <p:bg>
      <p:bgPr>
        <a:solidFill>
          <a:srgbClr val="137E98"/>
        </a:solid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934500" y="874200"/>
            <a:ext cx="7275000" cy="2031300"/>
          </a:xfrm>
          <a:prstGeom prst="rect">
            <a:avLst/>
          </a:prstGeom>
        </p:spPr>
        <p:txBody>
          <a:bodyPr spcFirstLastPara="1" wrap="square" lIns="91425" tIns="91425" rIns="91425" bIns="91425" anchor="ctr" anchorCtr="0">
            <a:normAutofit/>
          </a:bodyPr>
          <a:lstStyle>
            <a:lvl1pPr lvl="0" algn="ctr">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espreek (en presenteer)">
  <p:cSld name="SECTION_HEADER_1">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7" name="Google Shape;1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e-opdracht">
  <p:cSld name="SECTION_HEADER_1_1">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0" name="Google Shape;2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Rollenspel">
  <p:cSld name="SECTION_HEADER_1_1_1_1">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6" name="Google Shape;2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tellingen">
  <p:cSld name="SECTION_HEADER_1_1_1_1_1">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9" name="Google Shape;29;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telling">
  <p:cSld name="MAIN_POINT">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2" name="Google Shape;3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espreek: detail">
  <p:cSld name="MAIN_POINT_1">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5" name="Google Shape;3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rgbClr val="137E98"/>
        </a:solidFill>
        <a:effectLst/>
      </p:bgPr>
    </p:bg>
    <p:spTree>
      <p:nvGrpSpPr>
        <p:cNvPr id="1" name="Shape 36"/>
        <p:cNvGrpSpPr/>
        <p:nvPr/>
      </p:nvGrpSpPr>
      <p:grpSpPr>
        <a:xfrm>
          <a:off x="0" y="0"/>
          <a:ext cx="0" cy="0"/>
          <a:chOff x="0" y="0"/>
          <a:chExt cx="0" cy="0"/>
        </a:xfrm>
      </p:grpSpPr>
      <p:sp>
        <p:nvSpPr>
          <p:cNvPr id="37" name="Google Shape;37;p11"/>
          <p:cNvSpPr/>
          <p:nvPr/>
        </p:nvSpPr>
        <p:spPr>
          <a:xfrm>
            <a:off x="4572000" y="-125"/>
            <a:ext cx="4572000" cy="5143500"/>
          </a:xfrm>
          <a:prstGeom prst="rect">
            <a:avLst/>
          </a:prstGeom>
          <a:solidFill>
            <a:srgbClr val="86B6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200"/>
              <a:buFont typeface="Open Sans"/>
              <a:buNone/>
              <a:defRPr sz="4200" b="1">
                <a:solidFill>
                  <a:schemeClr val="lt1"/>
                </a:solidFill>
                <a:latin typeface="Open Sans"/>
                <a:ea typeface="Open Sans"/>
                <a:cs typeface="Open Sans"/>
                <a:sym typeface="Open Sans"/>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1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2100"/>
              <a:buFont typeface="PT Serif"/>
              <a:buNone/>
              <a:defRPr sz="2100">
                <a:solidFill>
                  <a:schemeClr val="lt1"/>
                </a:solidFill>
                <a:latin typeface="PT Serif"/>
                <a:ea typeface="PT Serif"/>
                <a:cs typeface="PT Serif"/>
                <a:sym typeface="PT Serif"/>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1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41" name="Google Shape;4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86B6C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Open Sans"/>
              <a:buNone/>
              <a:defRPr sz="2800" b="1">
                <a:solidFill>
                  <a:schemeClr val="lt1"/>
                </a:solidFill>
                <a:latin typeface="Open Sans"/>
                <a:ea typeface="Open Sans"/>
                <a:cs typeface="Open Sans"/>
                <a:sym typeface="Open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1"/>
              </a:buClr>
              <a:buSzPts val="1800"/>
              <a:buFont typeface="PT Serif"/>
              <a:buChar char="●"/>
              <a:defRPr sz="1800">
                <a:solidFill>
                  <a:schemeClr val="lt1"/>
                </a:solidFill>
                <a:latin typeface="PT Serif"/>
                <a:ea typeface="PT Serif"/>
                <a:cs typeface="PT Serif"/>
                <a:sym typeface="PT Serif"/>
              </a:defRPr>
            </a:lvl1pPr>
            <a:lvl2pPr marL="914400" lvl="1"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uj8dmSgQa1c"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8"/>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doordacht</a:t>
            </a:r>
            <a:br>
              <a:rPr lang="nl"/>
            </a:br>
            <a:r>
              <a:rPr lang="nl"/>
              <a:t>delegeren</a:t>
            </a:r>
            <a:endParaRPr/>
          </a:p>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dirty="0"/>
              <a:t>Waarover gaat het?</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2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dirty="0"/>
              <a:t>Wat liep er goed?</a:t>
            </a:r>
            <a:endParaRPr b="0" dirty="0"/>
          </a:p>
          <a:p>
            <a:pPr marL="0" lvl="0" indent="0" algn="l" rtl="0">
              <a:spcBef>
                <a:spcPts val="1000"/>
              </a:spcBef>
              <a:spcAft>
                <a:spcPts val="0"/>
              </a:spcAft>
              <a:buNone/>
            </a:pPr>
            <a:r>
              <a:rPr lang="nl" b="0" dirty="0"/>
              <a:t>Wat kan er beter?</a:t>
            </a:r>
            <a:br>
              <a:rPr lang="nl" b="0" dirty="0"/>
            </a:br>
            <a:r>
              <a:rPr lang="nl" b="0" dirty="0"/>
              <a:t>	– keuze takenpakket</a:t>
            </a:r>
            <a:br>
              <a:rPr lang="nl" b="0" dirty="0"/>
            </a:br>
            <a:r>
              <a:rPr lang="nl" b="0" dirty="0"/>
              <a:t>	– communicatie met wie 		 	overneemt</a:t>
            </a:r>
            <a:br>
              <a:rPr lang="nl" b="0" dirty="0"/>
            </a:br>
            <a:r>
              <a:rPr lang="nl" b="0" dirty="0"/>
              <a:t>	– controle van het werk</a:t>
            </a:r>
            <a:endParaRPr b="0" dirty="0"/>
          </a:p>
          <a:p>
            <a:pPr marL="0" lvl="0" indent="0" algn="l" rtl="0">
              <a:spcBef>
                <a:spcPts val="1000"/>
              </a:spcBef>
              <a:spcAft>
                <a:spcPts val="1000"/>
              </a:spcAft>
              <a:buNone/>
            </a:pPr>
            <a:r>
              <a:rPr lang="nl" b="0" dirty="0"/>
              <a:t>Waarom wil je wel/niet delegeren?</a:t>
            </a:r>
            <a:endParaRPr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1"/>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Communicatie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2"/>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Circle of Influence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3"/>
          <p:cNvSpPr txBox="1">
            <a:spLocks noGrp="1"/>
          </p:cNvSpPr>
          <p:nvPr>
            <p:ph type="title" idx="4294967295"/>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1000"/>
              </a:spcAft>
              <a:buNone/>
            </a:pPr>
            <a:r>
              <a:rPr lang="nl" sz="3200" b="0" i="1" dirty="0">
                <a:latin typeface="PT Serif"/>
                <a:ea typeface="PT Serif"/>
                <a:cs typeface="PT Serif"/>
                <a:sym typeface="PT Serif"/>
              </a:rPr>
              <a:t>Is de leidinggevende meer georiënteerd op relaties en mensen of meer georiënteerd op taken en doelstellingen? Hoe komt dat? </a:t>
            </a:r>
            <a:br>
              <a:rPr lang="nl" sz="3200" b="0" i="1" dirty="0">
                <a:latin typeface="PT Serif"/>
                <a:ea typeface="PT Serif"/>
                <a:cs typeface="PT Serif"/>
                <a:sym typeface="PT Serif"/>
              </a:rPr>
            </a:br>
            <a:br>
              <a:rPr lang="nl" sz="3200" b="0" i="1" dirty="0">
                <a:latin typeface="PT Serif"/>
                <a:ea typeface="PT Serif"/>
                <a:cs typeface="PT Serif"/>
                <a:sym typeface="PT Serif"/>
              </a:rPr>
            </a:br>
            <a:r>
              <a:rPr lang="nl" sz="3200" b="0" i="1" dirty="0">
                <a:latin typeface="PT Serif"/>
                <a:ea typeface="PT Serif"/>
                <a:cs typeface="PT Serif"/>
                <a:sym typeface="PT Serif"/>
              </a:rPr>
              <a:t>Moet een leidinggevende keuzes maken of kan hij beide doelstellingen realiseren? Hoe pak je dat zelf aan?</a:t>
            </a:r>
            <a:endParaRPr sz="3200" b="0" i="1" dirty="0">
              <a:latin typeface="PT Serif"/>
              <a:ea typeface="PT Serif"/>
              <a:cs typeface="PT Serif"/>
              <a:sym typeface="PT Serif"/>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4"/>
          <p:cNvSpPr txBox="1">
            <a:spLocks noGrp="1"/>
          </p:cNvSpPr>
          <p:nvPr>
            <p:ph type="title" idx="4294967295"/>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sz="3200" b="0" i="1">
                <a:latin typeface="PT Serif"/>
                <a:ea typeface="PT Serif"/>
                <a:cs typeface="PT Serif"/>
                <a:sym typeface="PT Serif"/>
              </a:rPr>
              <a:t>Hoe gedraagt iemand zich in een stresssituatie? Waar wordt dan de nadruk op gelegd?</a:t>
            </a:r>
            <a:endParaRPr sz="3200" b="0" i="1">
              <a:latin typeface="PT Serif"/>
              <a:ea typeface="PT Serif"/>
              <a:cs typeface="PT Serif"/>
              <a:sym typeface="PT Serif"/>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Google Shape;106;p26" descr="To learn more, visit: http://www.franklincovey.com/&#10;&#10;Connect with us on Twitter: https://twitter.com/franklincovey &#10;Connect with us on LinkedIn: https://www.linkedin.com/company/franklincovey&#10;&#10;FranklinCovey is a global company specializing in performance improvement. We help organizations achieve results that require a change in human behavior." title="Circle of Influence - From The 7 Habits of Highly Effective People">
            <a:hlinkClick r:id="rId3"/>
          </p:cNvPr>
          <p:cNvPicPr preferRelativeResize="0"/>
          <p:nvPr/>
        </p:nvPicPr>
        <p:blipFill>
          <a:blip r:embed="rId4">
            <a:alphaModFix/>
          </a:blip>
          <a:stretch>
            <a:fillRect/>
          </a:stretch>
        </p:blipFill>
        <p:spPr>
          <a:xfrm>
            <a:off x="0" y="0"/>
            <a:ext cx="9144000" cy="51435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fade">
                                      <p:cBhvr>
                                        <p:cTn id="7" dur="10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7"/>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Afsluiter</a:t>
            </a:r>
            <a:endParaRPr/>
          </a:p>
        </p:txBody>
      </p:sp>
    </p:spTree>
  </p:cSld>
  <p:clrMapOvr>
    <a:masterClrMapping/>
  </p:clrMapOvr>
</p:sld>
</file>

<file path=ppt/theme/theme1.xml><?xml version="1.0" encoding="utf-8"?>
<a:theme xmlns:a="http://schemas.openxmlformats.org/drawingml/2006/main" name="SERV – Zelf training geven">
  <a:themeElements>
    <a:clrScheme name="Simple Light">
      <a:dk1>
        <a:srgbClr val="FFFFFF"/>
      </a:dk1>
      <a:lt1>
        <a:srgbClr val="FFFFFF"/>
      </a:lt1>
      <a:dk2>
        <a:srgbClr val="FFFFFF"/>
      </a:dk2>
      <a:lt2>
        <a:srgbClr val="FFFFFF"/>
      </a:lt2>
      <a:accent1>
        <a:srgbClr val="A74846"/>
      </a:accent1>
      <a:accent2>
        <a:srgbClr val="137E98"/>
      </a:accent2>
      <a:accent3>
        <a:srgbClr val="86B6C1"/>
      </a:accent3>
      <a:accent4>
        <a:srgbClr val="D09350"/>
      </a:accent4>
      <a:accent5>
        <a:srgbClr val="6E8A5B"/>
      </a:accent5>
      <a:accent6>
        <a:srgbClr val="FFFFF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08DD036DD634B88BFB7283EE34042" ma:contentTypeVersion="175" ma:contentTypeDescription="Een nieuw document maken." ma:contentTypeScope="" ma:versionID="1b8b6ad649cc7077babfd2f4a5169984">
  <xsd:schema xmlns:xsd="http://www.w3.org/2001/XMLSchema" xmlns:xs="http://www.w3.org/2001/XMLSchema" xmlns:p="http://schemas.microsoft.com/office/2006/metadata/properties" xmlns:ns2="e85dfcd9-c5d6-4bac-8fdf-b09bef0d2fa4" xmlns:ns3="f725d260-56a6-422e-80a7-124eec32f860" xmlns:ns4="d7176901-b574-45a9-8ff7-3e25ac64ac2b" targetNamespace="http://schemas.microsoft.com/office/2006/metadata/properties" ma:root="true" ma:fieldsID="87b35f787caeaeaa3b6968c5fe016d0d" ns2:_="" ns3:_="" ns4:_="">
    <xsd:import namespace="e85dfcd9-c5d6-4bac-8fdf-b09bef0d2fa4"/>
    <xsd:import namespace="f725d260-56a6-422e-80a7-124eec32f860"/>
    <xsd:import namespace="d7176901-b574-45a9-8ff7-3e25ac64ac2b"/>
    <xsd:element name="properties">
      <xsd:complexType>
        <xsd:sequence>
          <xsd:element name="documentManagement">
            <xsd:complexType>
              <xsd:all>
                <xsd:element ref="ns2:TaxCatchAll" minOccurs="0"/>
                <xsd:element ref="ns3:SharedWithUsers" minOccurs="0"/>
                <xsd:element ref="ns3:SharedWithDetails" minOccurs="0"/>
                <xsd:element ref="ns4:lcf76f155ced4ddcb4097134ff3c332f" minOccurs="0"/>
                <xsd:element ref="ns4:MediaServiceMetadata" minOccurs="0"/>
                <xsd:element ref="ns4:MediaServiceFastMetadata" minOccurs="0"/>
                <xsd:element ref="ns4:MediaServiceSearchProperties" minOccurs="0"/>
                <xsd:element ref="ns4:MediaServiceObjectDetectorVersions" minOccurs="0"/>
                <xsd:element ref="ns4:MediaServiceGenerationTime" minOccurs="0"/>
                <xsd:element ref="ns4:MediaServiceEventHashCode" minOccurs="0"/>
                <xsd:element ref="ns4:MediaServiceOCR" minOccurs="0"/>
                <xsd:element ref="ns4:MediaLengthInSecond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dfcd9-c5d6-4bac-8fdf-b09bef0d2fa4"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a4ce5f8-6560-41be-b41d-fdde25e4b3cd}" ma:internalName="TaxCatchAll" ma:showField="CatchAllData" ma:web="f725d260-56a6-422e-80a7-124eec32f8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25d260-56a6-422e-80a7-124eec32f860" elementFormDefault="qualified">
    <xsd:import namespace="http://schemas.microsoft.com/office/2006/documentManagement/types"/>
    <xsd:import namespace="http://schemas.microsoft.com/office/infopath/2007/PartnerControls"/>
    <xsd:element name="SharedWithUsers" ma:index="9"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176901-b574-45a9-8ff7-3e25ac64ac2b" elementFormDefault="qualified">
    <xsd:import namespace="http://schemas.microsoft.com/office/2006/documentManagement/types"/>
    <xsd:import namespace="http://schemas.microsoft.com/office/infopath/2007/PartnerControls"/>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61d4e419-7667-4ca3-9304-560b344eb50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176901-b574-45a9-8ff7-3e25ac64ac2b">
      <Terms xmlns="http://schemas.microsoft.com/office/infopath/2007/PartnerControls"/>
    </lcf76f155ced4ddcb4097134ff3c332f>
    <TaxCatchAll xmlns="e85dfcd9-c5d6-4bac-8fdf-b09bef0d2fa4">
      <Value>2</Value>
    </TaxCatchAll>
  </documentManagement>
</p:properties>
</file>

<file path=customXml/itemProps1.xml><?xml version="1.0" encoding="utf-8"?>
<ds:datastoreItem xmlns:ds="http://schemas.openxmlformats.org/officeDocument/2006/customXml" ds:itemID="{3F5C8305-FF87-4AE7-92A6-09578ACF9C09}"/>
</file>

<file path=customXml/itemProps2.xml><?xml version="1.0" encoding="utf-8"?>
<ds:datastoreItem xmlns:ds="http://schemas.openxmlformats.org/officeDocument/2006/customXml" ds:itemID="{0598ECB4-FACE-4605-BEF2-3115941B5519}"/>
</file>

<file path=customXml/itemProps3.xml><?xml version="1.0" encoding="utf-8"?>
<ds:datastoreItem xmlns:ds="http://schemas.openxmlformats.org/officeDocument/2006/customXml" ds:itemID="{67E4D0C4-EEC9-4394-B1A4-FD23F410E954}"/>
</file>

<file path=docProps/app.xml><?xml version="1.0" encoding="utf-8"?>
<Properties xmlns="http://schemas.openxmlformats.org/officeDocument/2006/extended-properties" xmlns:vt="http://schemas.openxmlformats.org/officeDocument/2006/docPropsVTypes">
  <TotalTime>0</TotalTime>
  <Words>111</Words>
  <Application>Microsoft Office PowerPoint</Application>
  <PresentationFormat>Diavoorstelling (16:9)</PresentationFormat>
  <Paragraphs>10</Paragraphs>
  <Slides>9</Slides>
  <Notes>9</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PT Serif</vt:lpstr>
      <vt:lpstr>Open Sans</vt:lpstr>
      <vt:lpstr>SERV – Zelf training geven</vt:lpstr>
      <vt:lpstr>doordacht delegeren </vt:lpstr>
      <vt:lpstr>Waarover gaat het?</vt:lpstr>
      <vt:lpstr>Wat liep er goed? Wat kan er beter?  – keuze takenpakket  – communicatie met wie     overneemt  – controle van het werk Waarom wil je wel/niet delegeren?</vt:lpstr>
      <vt:lpstr>Communicatie</vt:lpstr>
      <vt:lpstr>Circle of Influence</vt:lpstr>
      <vt:lpstr>Is de leidinggevende meer georiënteerd op relaties en mensen of meer georiënteerd op taken en doelstellingen? Hoe komt dat?   Moet een leidinggevende keuzes maken of kan hij beide doelstellingen realiseren? Hoe pak je dat zelf aan?</vt:lpstr>
      <vt:lpstr>Hoe gedraagt iemand zich in een stresssituatie? Waar wordt dan de nadruk op gelegd?</vt:lpstr>
      <vt:lpstr>PowerPoint-presentatie</vt:lpstr>
      <vt:lpstr>Afsluiter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doordacht delegeren </dc:title>
  <cp:lastModifiedBy>Tom Seymoens</cp:lastModifiedBy>
  <cp:revision>1</cp:revision>
  <dcterms:modified xsi:type="dcterms:W3CDTF">2023-08-11T12:52:18Z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0x010100B5E08DD036DD634B88BFB7283EE34042</vt:lpwstr>
  </property>
  <property fmtid="{D5CDD505-2E9C-101B-9397-08002B2CF9AE}" pid="3" name="Dossierhouder">
    <vt:lpwstr>69</vt:lpwstr>
  </property>
  <property fmtid="{D5CDD505-2E9C-101B-9397-08002B2CF9AE}" pid="4" name="Entiteit">
    <vt:lpwstr>2;#Stichting Innovatie en Arbeid|102afd07-b97b-473e-b127-fcbe07712817</vt:lpwstr>
  </property>
  <property fmtid="{D5CDD505-2E9C-101B-9397-08002B2CF9AE}" pid="5" name="d0eb5182aae74b97bb4da5b3a64ae3f4">
    <vt:lpwstr>Stichting Innovatie en Arbeid|102afd07-b97b-473e-b127-fcbe07712817</vt:lpwstr>
  </property>
  <property fmtid="{D5CDD505-2E9C-101B-9397-08002B2CF9AE}" pid="6" name="Dossierstatus">
    <vt:lpwstr>Open</vt:lpwstr>
  </property>
  <property fmtid="{D5CDD505-2E9C-101B-9397-08002B2CF9AE}" pid="7" name="Voorwerp">
    <vt:lpwstr/>
  </property>
  <property fmtid="{D5CDD505-2E9C-101B-9397-08002B2CF9AE}" pid="8" name="e1907ef6686f45a889c06b3736ec9c4a">
    <vt:lpwstr/>
  </property>
  <property fmtid="{D5CDD505-2E9C-101B-9397-08002B2CF9AE}" pid="9" name="Fototrefwoord">
    <vt:lpwstr/>
  </property>
  <property fmtid="{D5CDD505-2E9C-101B-9397-08002B2CF9AE}" pid="10" name="Bestemmeling">
    <vt:lpwstr/>
  </property>
  <property fmtid="{D5CDD505-2E9C-101B-9397-08002B2CF9AE}" pid="11" name="MediaServiceImageTags">
    <vt:lpwstr/>
  </property>
  <property fmtid="{D5CDD505-2E9C-101B-9397-08002B2CF9AE}" pid="12" name="Opvolging">
    <vt:lpwstr/>
  </property>
  <property fmtid="{D5CDD505-2E9C-101B-9397-08002B2CF9AE}" pid="13" name="l83a42741b21467d88658a98ee2f68b4">
    <vt:lpwstr/>
  </property>
  <property fmtid="{D5CDD505-2E9C-101B-9397-08002B2CF9AE}" pid="14" name="h4c2d042d7e1414d8fe056687b01b2e7">
    <vt:lpwstr/>
  </property>
  <property fmtid="{D5CDD505-2E9C-101B-9397-08002B2CF9AE}" pid="15" name="NaamAanvrager">
    <vt:lpwstr/>
  </property>
  <property fmtid="{D5CDD505-2E9C-101B-9397-08002B2CF9AE}" pid="16" name="BestemmelingVerzending">
    <vt:lpwstr/>
  </property>
  <property fmtid="{D5CDD505-2E9C-101B-9397-08002B2CF9AE}" pid="17" name="p2b5338090b7459683b7bd4d1e9785e9">
    <vt:lpwstr/>
  </property>
  <property fmtid="{D5CDD505-2E9C-101B-9397-08002B2CF9AE}" pid="18" name="k8a9470f847b47379cf95df2ded267d5">
    <vt:lpwstr/>
  </property>
  <property fmtid="{D5CDD505-2E9C-101B-9397-08002B2CF9AE}" pid="19" name="pe2554564ced4236b5cd079b0a0a621c">
    <vt:lpwstr/>
  </property>
  <property fmtid="{D5CDD505-2E9C-101B-9397-08002B2CF9AE}" pid="20" name="_docset_NoMedatataSyncRequired">
    <vt:lpwstr>False</vt:lpwstr>
  </property>
  <property fmtid="{D5CDD505-2E9C-101B-9397-08002B2CF9AE}" pid="21" name="DossierLabel">
    <vt:lpwstr/>
  </property>
  <property fmtid="{D5CDD505-2E9C-101B-9397-08002B2CF9AE}" pid="22" name="ndb4a5edd3e0401f9391ff985f82e255">
    <vt:lpwstr/>
  </property>
  <property fmtid="{D5CDD505-2E9C-101B-9397-08002B2CF9AE}" pid="23" name="h61360eaecae4972b56daf512a872701">
    <vt:lpwstr/>
  </property>
  <property fmtid="{D5CDD505-2E9C-101B-9397-08002B2CF9AE}" pid="24" name="Document_x0020_type">
    <vt:lpwstr/>
  </property>
  <property fmtid="{D5CDD505-2E9C-101B-9397-08002B2CF9AE}" pid="25" name="j418a8861e3644fdb3fc71836fc55b62">
    <vt:lpwstr/>
  </property>
  <property fmtid="{D5CDD505-2E9C-101B-9397-08002B2CF9AE}" pid="26" name="Beleidsdomein">
    <vt:lpwstr/>
  </property>
  <property fmtid="{D5CDD505-2E9C-101B-9397-08002B2CF9AE}" pid="27" name="p5d8203997dc42fdaeb7fdbdf684a294">
    <vt:lpwstr/>
  </property>
  <property fmtid="{D5CDD505-2E9C-101B-9397-08002B2CF9AE}" pid="28" name="Thema">
    <vt:lpwstr/>
  </property>
  <property fmtid="{D5CDD505-2E9C-101B-9397-08002B2CF9AE}" pid="29" name="o245ce9260044fc3bdcb5d3f7f2731a8">
    <vt:lpwstr/>
  </property>
  <property fmtid="{D5CDD505-2E9C-101B-9397-08002B2CF9AE}" pid="30" name="AfzenderVerzending">
    <vt:lpwstr/>
  </property>
  <property fmtid="{D5CDD505-2E9C-101B-9397-08002B2CF9AE}" pid="31" name="FunctieAanvrager">
    <vt:lpwstr/>
  </property>
  <property fmtid="{D5CDD505-2E9C-101B-9397-08002B2CF9AE}" pid="32" name="Document type">
    <vt:lpwstr/>
  </property>
</Properties>
</file>